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86" r:id="rId18"/>
    <p:sldId id="287" r:id="rId19"/>
    <p:sldId id="270" r:id="rId20"/>
    <p:sldId id="288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9" r:id="rId35"/>
    <p:sldId id="290" r:id="rId36"/>
    <p:sldId id="291" r:id="rId37"/>
    <p:sldId id="284" r:id="rId38"/>
    <p:sldId id="292" r:id="rId3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0.xml"/><Relationship Id="rId8" Type="http://schemas.openxmlformats.org/officeDocument/2006/relationships/slide" Target="../slides/slide9.xml"/><Relationship Id="rId7" Type="http://schemas.openxmlformats.org/officeDocument/2006/relationships/slide" Target="../slides/slide8.xml"/><Relationship Id="rId6" Type="http://schemas.openxmlformats.org/officeDocument/2006/relationships/slide" Target="../slides/slide6.xml"/><Relationship Id="rId5" Type="http://schemas.openxmlformats.org/officeDocument/2006/relationships/slide" Target="../slides/slide4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5" Type="http://schemas.openxmlformats.org/officeDocument/2006/relationships/slide" Target="../slides/slide27.xml"/><Relationship Id="rId14" Type="http://schemas.openxmlformats.org/officeDocument/2006/relationships/slide" Target="../slides/slide25.xml"/><Relationship Id="rId13" Type="http://schemas.openxmlformats.org/officeDocument/2006/relationships/slide" Target="../slides/slide22.xml"/><Relationship Id="rId12" Type="http://schemas.openxmlformats.org/officeDocument/2006/relationships/slide" Target="../slides/slide20.xml"/><Relationship Id="rId11" Type="http://schemas.openxmlformats.org/officeDocument/2006/relationships/slide" Target="../slides/slide19.xml"/><Relationship Id="rId10" Type="http://schemas.openxmlformats.org/officeDocument/2006/relationships/slide" Target="../slides/slide1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25cb204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8bb81d685&amp;cid=8bb81d685&amp;vtp=1">
            <a:hlinkClick r:id="rId3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ddc0ff02f&amp;cid=ddc0ff02f&amp;vtp=1">
            <a:hlinkClick r:id="rId4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fc6b25f44&amp;cid=fc6b25f44&amp;vtp=1">
            <a:hlinkClick r:id="rId5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4a8fe4378&amp;cid=4a8fe4378&amp;vtp=1">
            <a:hlinkClick r:id="rId6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91fb0255f&amp;cid=91fb0255f&amp;vtp=1">
            <a:hlinkClick r:id="rId7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c7ce68c25&amp;cid=c7ce68c25&amp;vtp=1">
            <a:hlinkClick r:id="rId8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634e0eff1&amp;cid=634e0eff1&amp;vtp=1">
            <a:hlinkClick r:id="rId9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3945dd349&amp;cid=3945dd349&amp;vtp=1">
            <a:hlinkClick r:id="rId10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4bbf67102&amp;cid=4bbf67102&amp;vtp=1">
            <a:hlinkClick r:id="rId11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28e7cec5b&amp;cid=28e7cec5b&amp;vtp=1">
            <a:hlinkClick r:id="rId12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37a643974&amp;cid=37a643974&amp;vtp=1">
            <a:hlinkClick r:id="rId13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983925564&amp;cid=983925564&amp;vtp=1">
            <a:hlinkClick r:id="rId14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bbdb5d8f3&amp;cid=bbdb5d8f3&amp;vtp=1">
            <a:hlinkClick r:id="rId15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25cb204ec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25cb204ec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课时评价作业（十五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苏武传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25cb204ec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9_1#634e0eff1?pid=c717787dc&amp;color=0,0,0&amp;vtp=1&amp;bt=1&amp;bbb=1"/>
          <p:cNvSpPr/>
          <p:nvPr/>
        </p:nvSpPr>
        <p:spPr>
          <a:xfrm>
            <a:off x="612648" y="466344"/>
            <a:ext cx="10963656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下列对课文内容的理解和分析，正确的一项是（3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0_1#634e0eff1.bracket?pid=c717787dc&amp;color=0,0,0&amp;vpa=7&amp;vtp=1"/>
          <p:cNvSpPr/>
          <p:nvPr/>
        </p:nvSpPr>
        <p:spPr>
          <a:xfrm>
            <a:off x="9525667" y="409385"/>
            <a:ext cx="495300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19_2#634e0eff1.choices?pid=c717787dc&amp;color=0,0,0&amp;vtp=1&amp;bbb=1&amp;hb=1"/>
          <p:cNvSpPr/>
          <p:nvPr/>
        </p:nvSpPr>
        <p:spPr>
          <a:xfrm>
            <a:off x="612648" y="999755"/>
            <a:ext cx="10963656" cy="533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苏武凭借父亲职位的关系而被任用，兄弟三人在汉朝做官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苏武受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汉武帝派遣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，与张胜、常惠等出使匈奴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后来因汉朝与匈奴关系恶化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而被匈奴扣押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《苏武传》除了把苏武放在矛盾冲突的中心，通过他的语言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对他进行正面描写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，还借助于人物之间的关系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通过强烈的对比和反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，达到侧面烘托的目的。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卫律负汉归匈奴，被赐称王，拥众数万，获得了荣华富贵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张胜不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，最后被刺死；匈奴人对苏武软硬兼施，但苏武不为所动。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北海极其荒凉，条件十分恶劣，但并未消磨苏武的意志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软化他的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决心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。虽然苏武对李陵说的那一席话至诚动人，但李陵丝毫不感到羞愧。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1_1#634e0eff1?pid=c717787dc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A项，应为因受谋反事件牵连而被匈奴扣押。C项，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张胜投降了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项，根据“陵见其至诚，喟然叹曰：‘嗟乎，义士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陵与卫律之罪上通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！’”可知，苏武的话既让李陵不禁赞叹，又使他万分羞愧。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5_1#3945dd349?pid=c717787dc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把下列句子翻译成现代汉语。（8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46_1#5aeb3af7d?sp=1&amp;pid=3945dd349&amp;color=0,0,0&amp;vtp=1&amp;bbb=1&amp;hb=1&amp;hltap=1"/>
          <p:cNvSpPr/>
          <p:nvPr/>
        </p:nvSpPr>
        <p:spPr>
          <a:xfrm>
            <a:off x="612648" y="108523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事如此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此必及我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见犯乃死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重负国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欲自杀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惠共止之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AN.47_1#5aeb3af7d?sp=1&amp;pid=3945dd349&amp;color=0,0,0&amp;vtp=1&amp;bbb=1&amp;hb=1&amp;hla=1"/>
          <p:cNvSpPr/>
          <p:nvPr/>
        </p:nvSpPr>
        <p:spPr>
          <a:xfrm>
            <a:off x="612648" y="23526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苏武说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：“事情到了这个地步，一定会牵连到我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等到被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匈奴）侮辱以后才死，更加对不起国家。”（苏武）想自杀，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常惠一起制止了他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。（“及”“见犯”“重”各1分，大意1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5_1#7ccf50ffb?sp=1&amp;pid=3945dd349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且陛下春秋高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法令亡常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大臣亡罪夷灭者数十家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安危不可知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子卿尚复谁为乎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46_1#7ccf50ffb?sp=1&amp;pid=3945dd349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况且皇上年纪大了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，法令没有定规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无罪而全家被杀尽的大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臣有几十个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，（即便回国）安危也不可预料，您还为谁（守节）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春秋”“亡”“夷灭”各1分，大意1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dbc632df?pid=25cb204ec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25_1#9b5c99546?pid=ddbc632df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新课标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Ⅰ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卷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，10—14，22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李广有孙陵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为侍中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善骑射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帝以为有广之风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使教射酒泉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张掖以备胡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及贰师击匈奴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陵叩头自请曰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臣所将屯边者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楚勇士奇材剑客也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愿得自当一队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到兰干山南以分单于兵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毋令专乡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贰师军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臣愿以少击众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步兵五千人涉单于庭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上壮而许之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陵至浚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稽山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与单于相值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骑可三万围陵军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  <p:sp>
        <p:nvSpPr>
          <p:cNvPr id="4" name="QM_3_BD.25_1#9b5c99546?pid=ddbc632df&amp;color=0,0,0&amp;vtp=1&amp;bbb=1&amp;hb=1&amp;zzd= 8"/>
          <p:cNvSpPr/>
          <p:nvPr/>
        </p:nvSpPr>
        <p:spPr>
          <a:xfrm>
            <a:off x="8751793" y="5073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5_1#9b5c99546?pid=ddbc632df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陵搏战攻之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虏还走上山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汉军追击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杀数千人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单于大惊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召八万余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骑攻陵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陵军步斗树木间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复杀数千人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陵居谷中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虏在山上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矢如雨下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士卒多死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不得行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无面目报陛下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群臣皆罪陵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上以问太史令司马迁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迁盛言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陵事亲孝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与士信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常奋不顾身以徇国家之急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其素所畜积也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有国士之风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且陵提步卒不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满五千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深蹂戎马之地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抑数万之师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身虽陷败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然其所摧败亦足暴于天下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彼之不死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宜欲得当以报汉也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上以迁为诬罔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下迁腐刑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久之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陵无救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敖深入匈奴迎李陵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敖军无功还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捕得生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25_1#9b5c99546?pid=ddbc632df&amp;color=0,0,0&amp;vtp=1&amp;bbb=1&amp;hb=1&amp;zzd= 6"/>
          <p:cNvSpPr/>
          <p:nvPr/>
        </p:nvSpPr>
        <p:spPr>
          <a:xfrm>
            <a:off x="8939118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25_1#9b5c99546?pid=ddbc632df&amp;color=0,0,0&amp;vtp=1&amp;bbb=1&amp;hb=1&amp;zzd= 9"/>
          <p:cNvSpPr/>
          <p:nvPr/>
        </p:nvSpPr>
        <p:spPr>
          <a:xfrm>
            <a:off x="1127030" y="5014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5_1#9b5c99546?pid=ddbc632df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言李陵教单于为兵以备汉军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上于是族陵家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既而闻之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乃汉将降匈奴者李绪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非陵也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陵使人刺杀绪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大阏氏欲杀陵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单于匿之北方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大阏氏死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单于以女妻陵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立为右校王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与卫律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皆贵用事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卫律常在单于左右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陵居外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有大事乃入议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征和三年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遣李广利将七万人出五原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击匈奴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匈奴使大将与李陵将三万余骑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追汉军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转战九日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节选自《资治通鉴·汉纪》）</a:t>
            </a:r>
            <a:endParaRPr lang="en-US" altLang="zh-CN" sz="2800" dirty="0"/>
          </a:p>
        </p:txBody>
      </p:sp>
      <p:sp>
        <p:nvSpPr>
          <p:cNvPr id="3" name="QM_3_BD.25_1#9b5c99546?pid=ddbc632df&amp;color=0,0,0&amp;vtp=1&amp;bbb=1&amp;hb=1&amp;zzd= 4"/>
          <p:cNvSpPr/>
          <p:nvPr/>
        </p:nvSpPr>
        <p:spPr>
          <a:xfrm>
            <a:off x="72611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5_2#9b5c99546?pid=ddbc632d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李陵之降也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罪较著而不可掩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如谓其孤军支虏而无援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则以步卒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五千出塞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陵自炫其勇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而非武帝命之不获辞也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陵之族也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则嫁其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祸于李绪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迨其后李广利征匈奴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陵将三万余骑追汉军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转战九日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亦将委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罪于绪乎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如曰陵受单于之制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不得不追奔转战者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匈奴岂伊无可信之人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令陵有两袒之心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单于亦何能信陵而委以重兵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使深入而与汉将相持乎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迁之为陵文过若不及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而抑称道李广于不绝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以奖其世业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为将而降降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而为之效死以战虽欲浣涤其污而已缁之素不可复白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5_2#9b5c99546?pid=ddbc632df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大节丧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则余无可浣也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李陵曰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思一得当以报汉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愧苏武而为之辞也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其背逆也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固非迁之所得而文焉者也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节选自王夫之《读通鉴论》卷三）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贰师,指汉代贰师将军李广利。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4bbf67102?sp=1&amp;pid=9b5c99546&amp;color=0,0,0&amp;mp=1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这三处是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为将而降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降而为之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效死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以战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虽欲浣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涤其污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而已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缁之素不可复白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100" dirty="0"/>
          </a:p>
        </p:txBody>
      </p:sp>
      <p:sp>
        <p:nvSpPr>
          <p:cNvPr id="3" name="QB_4_AN.27_1#4bbf67102.blank?pid=9b5c99546&amp;color=0,0,0&amp;mp=1&amp;vpa=8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ADF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答对一处给1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分，超过三处不给分）</a:t>
            </a:r>
            <a:endParaRPr lang="en-US" altLang="zh-CN" sz="2800" dirty="0"/>
          </a:p>
        </p:txBody>
      </p:sp>
      <p:sp>
        <p:nvSpPr>
          <p:cNvPr id="4" name="QB_4_AS.28_1#4bbf67102?pid=9b5c99546&amp;color=0,0,0&amp;vtp=1&amp;bbb=1&amp;hb=1"/>
          <p:cNvSpPr/>
          <p:nvPr/>
        </p:nvSpPr>
        <p:spPr>
          <a:xfrm>
            <a:off x="612648" y="24410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首先，根据句意进行判断,“为将而降”意为“（李陵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身为将领却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向敌军投降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”，句意完整、连贯，其后应断开。其次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根据句子成分进行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,“虽欲浣涤其污”中的“虽”为转折连词,承前省略主语“李陵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欲浣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”为谓语,“其污”为宾语,句子主谓宾结构完整,故其前后应分别断开。</a:t>
            </a:r>
            <a:endParaRPr lang="en-US" altLang="zh-CN" sz="2800" dirty="0"/>
          </a:p>
        </p:txBody>
      </p:sp>
      <p:sp>
        <p:nvSpPr>
          <p:cNvPr id="5" name="QB_4_BD.26_1#4bbf67102?sp=1&amp;pid=9b5c99546&amp;color=0,0,0&amp;mp=1&amp;vtp=1&amp;bt=1&amp;bbb=1&amp;hb=1&amp;ib=1"/>
          <p:cNvSpPr/>
          <p:nvPr/>
        </p:nvSpPr>
        <p:spPr>
          <a:xfrm>
            <a:off x="2035048" y="1812544"/>
            <a:ext cx="2445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26_1#4bbf67102?sp=1&amp;pid=9b5c99546&amp;color=0,0,0&amp;mp=1&amp;vtp=1&amp;bt=1&amp;bbb=1&amp;hb=1&amp;ib=1"/>
          <p:cNvSpPr/>
          <p:nvPr/>
        </p:nvSpPr>
        <p:spPr>
          <a:xfrm>
            <a:off x="3651123" y="1812544"/>
            <a:ext cx="2239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26_1#4bbf67102?sp=1&amp;pid=9b5c99546&amp;color=0,0,0&amp;mp=1&amp;vtp=1&amp;bt=1&amp;bbb=1&amp;hb=1&amp;ib=1"/>
          <p:cNvSpPr/>
          <p:nvPr/>
        </p:nvSpPr>
        <p:spPr>
          <a:xfrm>
            <a:off x="4560761" y="1812544"/>
            <a:ext cx="2239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26_1#4bbf67102?sp=1&amp;pid=9b5c99546&amp;color=0,0,0&amp;mp=1&amp;vtp=1&amp;bt=1&amp;bbb=1&amp;hb=1&amp;ib=1"/>
          <p:cNvSpPr/>
          <p:nvPr/>
        </p:nvSpPr>
        <p:spPr>
          <a:xfrm>
            <a:off x="5470398" y="1812544"/>
            <a:ext cx="2445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26_1#4bbf67102?sp=1&amp;pid=9b5c99546&amp;color=0,0,0&amp;mp=1&amp;vtp=1&amp;bt=1&amp;bbb=1&amp;hb=1&amp;ib=1"/>
          <p:cNvSpPr/>
          <p:nvPr/>
        </p:nvSpPr>
        <p:spPr>
          <a:xfrm>
            <a:off x="6743573" y="1812544"/>
            <a:ext cx="2048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26_1#4bbf67102?sp=1&amp;pid=9b5c99546&amp;color=0,0,0&amp;mp=1&amp;vtp=1&amp;bt=1&amp;bbb=1&amp;hb=1&amp;ib=1"/>
          <p:cNvSpPr/>
          <p:nvPr/>
        </p:nvSpPr>
        <p:spPr>
          <a:xfrm>
            <a:off x="7977061" y="1812544"/>
            <a:ext cx="1858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26_1#4bbf67102?sp=1&amp;pid=9b5c99546&amp;color=0,0,0&amp;mp=1&amp;vtp=1&amp;bt=1&amp;bbb=1&amp;hb=1&amp;ib=1"/>
          <p:cNvSpPr/>
          <p:nvPr/>
        </p:nvSpPr>
        <p:spPr>
          <a:xfrm>
            <a:off x="8848598" y="1812544"/>
            <a:ext cx="2445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717787dc?pid=25cb204ec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8bb81d685?pid=c717787dc&amp;color=0,0,0&amp;vtp=1&amp;bbb=1"/>
          <p:cNvSpPr/>
          <p:nvPr/>
        </p:nvSpPr>
        <p:spPr>
          <a:xfrm>
            <a:off x="612648" y="11744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下列各项中，不含通假字的一项是（3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8bb81d685.bracket?pid=c717787dc&amp;color=0,0,0&amp;vpa=1&amp;vtp=1"/>
          <p:cNvSpPr/>
          <p:nvPr/>
        </p:nvSpPr>
        <p:spPr>
          <a:xfrm>
            <a:off x="7734967" y="117445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5" name="QC_3_BD.1_2#8bb81d685.choices?pid=c717787dc&amp;color=0,0,0&amp;vtp=1&amp;bbb=1"/>
          <p:cNvSpPr/>
          <p:nvPr/>
        </p:nvSpPr>
        <p:spPr>
          <a:xfrm>
            <a:off x="612648" y="17916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稍迁至栘中厩监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不顾恩义，畔主背亲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信义安所见乎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与旃毛并咽之</a:t>
            </a:r>
            <a:endParaRPr lang="en-US" altLang="zh-CN" sz="2800" dirty="0"/>
          </a:p>
        </p:txBody>
      </p:sp>
      <p:sp>
        <p:nvSpPr>
          <p:cNvPr id="6" name="QC_3_AS.3_1#8bb81d685?pid=c717787dc&amp;color=0,0,0&amp;vtp=1&amp;bbb=1"/>
          <p:cNvSpPr/>
          <p:nvPr/>
        </p:nvSpPr>
        <p:spPr>
          <a:xfrm>
            <a:off x="612648" y="31378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B项，“畔”同“叛”。C项，“见”同“现”。D项，“旃”同“毡”。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28e7cec5b?pid=9b5c99546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）下列对材料中加点的词语及相关内容的解说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不正确的一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0_1#28e7cec5b.bracket?pid=9b5c99546&amp;color=0,0,0&amp;vpa=9&amp;vtp=1"/>
          <p:cNvSpPr/>
          <p:nvPr/>
        </p:nvSpPr>
        <p:spPr>
          <a:xfrm>
            <a:off x="2845467" y="1047755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9_2#28e7cec5b.choices?pid=9b5c99546&amp;color=0,0,0&amp;vtp=1&amp;bbb=1&amp;hb=1"/>
          <p:cNvSpPr/>
          <p:nvPr/>
        </p:nvSpPr>
        <p:spPr>
          <a:xfrm>
            <a:off x="612648" y="1654254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壮，认为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豪壮，意动用法，与《老子》“不贵难得之货”的“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用法相同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亲，父母，可偏指父或母，与《出师表》“亲贤臣，远小人”的“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亲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意思不相同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“彼之不死”与《爱莲说》“予独爱莲之出淤泥而不染”的“之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用法不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妻，嫁女予人，与《邹忌讽齐王纳谏》“吾妻之美我者，私我也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妻”意思和用法不相同。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1_1#28e7cec5b?pid=9b5c99546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C项，用法相同，二者都是助词，用在主谓之间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取消句子的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独立性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2_1#37a643974?pid=9b5c99546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4_BD.32_2#37a643974.choices?pid=9b5c99546&amp;color=0,0,0&amp;vtp=1&amp;bbb=1&amp;hb=1"/>
          <p:cNvSpPr/>
          <p:nvPr/>
        </p:nvSpPr>
        <p:spPr>
          <a:xfrm>
            <a:off x="612648" y="10845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李陵擅长骑马射箭，受命在酒泉、张掖训练军队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李广利出击匈奴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，李陵请求以少击众，率五千步卒深入单于王庭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王夫之认为这是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自炫其勇”。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李陵遭遇单于三万人马，奋力作战，单于震恐，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召八万人围攻李陵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李陵率军杀敌数千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。对于李陵的战功，司马迁称赞他虽败犹荣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夫之则未置一词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4_1#37a643974.choices?pid=9b5c99546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李陵投降后，武帝大怒，司马迁竭力替李陵辩白。王夫之认为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马迁这样做的原因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，是担心如果不及时为李陵掩饰罪过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就会损害李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广的声誉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武帝误信李陵帮助匈奴训练军队，诛杀李陵家族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其实帮助匈奴的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是李绪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。王夫之认为，即便灭族之祸可以归罪于李绪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李陵的罪责也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无可推卸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C_4_AN.33_1#37a643974.bracket?pid=9b5c99546&amp;color=0,0,0&amp;vpa=10&amp;vtp=1&amp;answeroption=C"/>
          <p:cNvSpPr txBox="1"/>
          <p:nvPr/>
        </p:nvSpPr>
        <p:spPr>
          <a:xfrm>
            <a:off x="485648" y="5086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 smtClean="0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5_1#37a643974?pid=9b5c99546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C项，司马迁替李陵辩解,认为李陵投降必有情由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但王夫之仅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提及司马迁替李陵掩饰过错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称道李陵的祖父李广并表彰其家族勋业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并未说明司马迁为李陵辩解的目的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5_1#983925564?pid=9b5c99546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46_1#3cbeaf198?sp=1&amp;pid=983925564&amp;color=0,0,0&amp;vtp=1&amp;bbb=1&amp;hb=1&amp;hltap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愿得自当一队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到兰干山南以分单于兵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毋令专乡贰师军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S.48_1#3cbeaf198?pid=983925564&amp;color=0,0,0&amp;vtp=1&amp;bbb=1&amp;hb=1"/>
          <p:cNvSpPr/>
          <p:nvPr/>
        </p:nvSpPr>
        <p:spPr>
          <a:xfrm>
            <a:off x="612648" y="37014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“当”，率领，掌管；“毋”，不；“乡”，同“向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朝着某个方向前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，这里指对付。</a:t>
            </a:r>
            <a:endParaRPr lang="en-US" altLang="zh-CN" sz="2800" dirty="0"/>
          </a:p>
        </p:txBody>
      </p:sp>
      <p:sp>
        <p:nvSpPr>
          <p:cNvPr id="5" name="QB_5_AN.47_1#3cbeaf198?sp=1&amp;pid=983925564&amp;color=0,0,0&amp;vtp=1&amp;bbb=1&amp;hb=1&amp;hla=1"/>
          <p:cNvSpPr/>
          <p:nvPr/>
        </p:nvSpPr>
        <p:spPr>
          <a:xfrm>
            <a:off x="612648" y="171261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希望能让我自己率领一队人马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，前往兰干山以南地区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用以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分散单于的兵力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，不让他们专门去对付贰师将军的军队。（“当”“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乡”各1分，大意1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9_1#10ff50d79?sp=1&amp;pid=983925564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李陵曰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思一得当以报汉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愧苏武而为之辞也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dirty="0"/>
          </a:p>
        </p:txBody>
      </p:sp>
      <p:sp>
        <p:nvSpPr>
          <p:cNvPr id="3" name="QB_5_AN.40_1#10ff50d79.blank?pid=983925564&amp;color=0,0,0&amp;vpa=11&amp;vtp=1&amp;bbb=1&amp;hb=1"/>
          <p:cNvSpPr/>
          <p:nvPr/>
        </p:nvSpPr>
        <p:spPr>
          <a:xfrm>
            <a:off x="612648" y="1085220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李陵说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“我是想得到一个适当的机会来报答汉朝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只不过是见到苏武义举感到惭愧而为自己辩解罢了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（“得当”“愧”“辞”各1分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  <p:sp>
        <p:nvSpPr>
          <p:cNvPr id="4" name="QB_5_AS.41_1#10ff50d79?pid=983925564&amp;color=0,0,0&amp;vtp=1&amp;bbb=1"/>
          <p:cNvSpPr/>
          <p:nvPr/>
        </p:nvSpPr>
        <p:spPr>
          <a:xfrm>
            <a:off x="612648" y="3089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“得当”，适当的机会；“愧”，惭愧，对</a:t>
            </a:r>
            <a:r>
              <a:rPr lang="en-US" altLang="zh-CN" sz="2800" b="0" i="0" spc="-10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感到惭愧；“辞”，辩解。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5_1#bbdb5d8f3?sp=1&amp;pid=9b5c99546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王夫之强调李陵“大节丧，则余无可浣也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材料一有哪些事实可以支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持王夫之的观点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?请简要概括。（5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46_1#bbdb5d8f3?sp=1&amp;pid=9b5c99546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李陵打仗失败后即投降匈奴；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与降将卫律一道成为单于左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膀右臂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；③率领大军追击汉军多日。（答出一点1分，答出两点3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3_1#bbdb5d8f3?pid=9b5c99546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作答此题，首先要理解王夫之“大节丧，则余无可浣也”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李陵投降匈奴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，已经丧失了一个汉军将领的节操，故称“大节丧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无可浣也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”承上文“已缁之素，不可复白”而来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认为李陵投降之罪无可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辩白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。然后从材料一中找到依据。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QB_4_AS.43_2#bbdb5d8f3?colgroup=12,12,3&amp;pid=9b5c99546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073652"/>
        </p:xfrm>
        <a:graphic>
          <a:graphicData uri="http://schemas.openxmlformats.org/drawingml/2006/table">
            <a:tbl>
              <a:tblPr/>
              <a:tblGrid>
                <a:gridCol w="4700016"/>
                <a:gridCol w="4709160"/>
                <a:gridCol w="153619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原文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总结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士卒多死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不得行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陵曰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无面目报陛下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”遂降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李陵打仗失败后即投降匈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奴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李陵投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降效忠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匈奴单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于已是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事实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44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单于以女妻陵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立为右校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王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与卫律皆贵用事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卫律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常在单于左右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陵居外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大事乃入议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单于将女儿嫁给李陵为妻</a:t>
                      </a:r>
                      <a:r>
                        <a:rPr lang="en-US" altLang="zh-CN" sz="2800" b="0" i="0" spc="-10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并立李陵为右校王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李陵与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降将卫律一起受到单于重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成为单于的左膀右臂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_1#ddc0ff02f?pid=c717787d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下列各项中，对加点词的古义的解释，有误的一项是（3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5_1#ddc0ff02f.bracket?pid=c717787dc&amp;color=0,0,0&amp;vpa=2&amp;vtp=1"/>
          <p:cNvSpPr/>
          <p:nvPr/>
        </p:nvSpPr>
        <p:spPr>
          <a:xfrm>
            <a:off x="10579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4_2#ddc0ff02f.choices?pid=c717787dc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皆为陛下所成就（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栽培，提拔）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备他盗之出入与非常也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（意外的变故）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汉亦留之以相当（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假吏常惠等募士斥候百余人俱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（假借）</a:t>
            </a:r>
            <a:endParaRPr lang="en-US" altLang="zh-CN" sz="2800" dirty="0"/>
          </a:p>
        </p:txBody>
      </p:sp>
      <p:sp>
        <p:nvSpPr>
          <p:cNvPr id="5" name="QC_3_AS.6_1#ddc0ff02f?pid=c717787dc&amp;color=0,0,0&amp;vtp=1&amp;bbb=1"/>
          <p:cNvSpPr/>
          <p:nvPr/>
        </p:nvSpPr>
        <p:spPr>
          <a:xfrm>
            <a:off x="612648" y="3700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D项，“假”，古义，临时委任的。</a:t>
            </a:r>
            <a:endParaRPr lang="en-US" altLang="zh-CN" sz="2800" dirty="0"/>
          </a:p>
        </p:txBody>
      </p:sp>
      <p:sp>
        <p:nvSpPr>
          <p:cNvPr id="6" name="QC_3_BD.4_2#ddc0ff02f.choices?pid=c717787dc&amp;color=0,0,0&amp;vtp=1&amp;bbb=1&amp;zzd= 1"/>
          <p:cNvSpPr/>
          <p:nvPr/>
        </p:nvSpPr>
        <p:spPr>
          <a:xfrm>
            <a:off x="30733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4_2#ddc0ff02f.choices?pid=c717787dc&amp;color=0,0,0&amp;vtp=1&amp;bbb=1&amp;zzd= 1"/>
          <p:cNvSpPr/>
          <p:nvPr/>
        </p:nvSpPr>
        <p:spPr>
          <a:xfrm>
            <a:off x="34289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4_2#ddc0ff02f.choices?pid=c717787dc&amp;color=0,0,0&amp;vtp=1&amp;bbb=1&amp;zzd= 3"/>
          <p:cNvSpPr/>
          <p:nvPr/>
        </p:nvSpPr>
        <p:spPr>
          <a:xfrm>
            <a:off x="3763868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4_2#ddc0ff02f.choices?pid=c717787dc&amp;color=0,0,0&amp;vtp=1&amp;bbb=1&amp;zzd= 3"/>
          <p:cNvSpPr/>
          <p:nvPr/>
        </p:nvSpPr>
        <p:spPr>
          <a:xfrm>
            <a:off x="4119468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4_2#ddc0ff02f.choices?pid=c717787dc&amp;color=0,0,0&amp;vtp=1&amp;bbb=1&amp;zzd= 5"/>
          <p:cNvSpPr/>
          <p:nvPr/>
        </p:nvSpPr>
        <p:spPr>
          <a:xfrm>
            <a:off x="3052668" y="3040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4_2#ddc0ff02f.choices?pid=c717787dc&amp;color=0,0,0&amp;vtp=1&amp;bbb=1&amp;zzd= 5"/>
          <p:cNvSpPr/>
          <p:nvPr/>
        </p:nvSpPr>
        <p:spPr>
          <a:xfrm>
            <a:off x="3408268" y="3040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4_2#ddc0ff02f.choices?pid=c717787dc&amp;color=0,0,0&amp;vtp=1&amp;bbb=1&amp;zzd= 7"/>
          <p:cNvSpPr/>
          <p:nvPr/>
        </p:nvSpPr>
        <p:spPr>
          <a:xfrm>
            <a:off x="1295305" y="3700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QB_4_AS.43_3#bbdb5d8f3?colgroup=12,12,3&amp;pid=9b5c99546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455416"/>
        </p:xfrm>
        <a:graphic>
          <a:graphicData uri="http://schemas.openxmlformats.org/drawingml/2006/table">
            <a:tbl>
              <a:tblPr/>
              <a:tblGrid>
                <a:gridCol w="4700016"/>
                <a:gridCol w="4709160"/>
                <a:gridCol w="153619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原文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总结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1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（征和三年）三月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遣李广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利将七万人出五原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击匈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奴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匈奴使大将与李陵将三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万余骑追汉军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转战九日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李广利出征匈奴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李陵率三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万余骑追击汉军</a:t>
                      </a:r>
                      <a:r>
                        <a:rPr lang="en-US" altLang="zh-CN" sz="2800" b="0" i="0" spc="-10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转战九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日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李陵投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降效忠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匈奴单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于已是</a:t>
                      </a:r>
                      <a:endParaRPr lang="en-US" altLang="zh-CN" sz="2800" b="0" i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事实</a:t>
                      </a:r>
                      <a:r>
                        <a:rPr lang="en-US" altLang="zh-CN" sz="2800" b="0" i="0" spc="-10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3_4#bbdb5d8f3?pid=9b5c99546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李广的孙子李陵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，担任侍中，精通骑马射箭之术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武帝认为李陵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颇有李广的风范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，让他在酒泉、张掖一带教习骑马射箭之术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以防备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匈奴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。等到贰师将军李广利出击匈奴时，李陵叩头请求说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我所带领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的这些屯垦戍边的人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，都是些荆楚之地的勇士、奇才、剑客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希望能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让我自己率领一队人马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，前往兰干山以南地区，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用以分散单于的兵力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不让他们专门去对付贰师将军的军队。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3_4#bbdb5d8f3?pid=9b5c99546&amp;color=0,0,0&amp;mp=1&amp;vtp=1&amp;bt=1&amp;bbb=1&amp;hb=1"/>
          <p:cNvSpPr/>
          <p:nvPr/>
        </p:nvSpPr>
        <p:spPr>
          <a:xfrm>
            <a:off x="612648" y="468000"/>
            <a:ext cx="10963656" cy="585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我愿以少击多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只率五千步兵直捣匈奴单于的王庭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武帝认为他气节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豪壮便答应了他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李陵到了浚稽山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，与单于相遇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被约三万匈奴骑兵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。李陵挥师搏击攻打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匈奴军败撤退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，逃跑上山，汉军追击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敌数千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。单于大惊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召集八万多骑兵一起围攻李陵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李陵的军队徒步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与他们在树林中打斗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又杀死匈奴几千人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。李陵被围困在山谷中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奴的部队在山上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从四面八方射击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，箭如雨般射下来。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很多士兵死了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不能行进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。李陵说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我没有脸面去见陛下呀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！”于是投降了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武帝大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，文武百官都谴责李陵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武帝就此问询太史令司马迁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司马迁为李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陵极力申说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李陵对父母孝顺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，对士兵讲信义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，常常奋不顾身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3_4#bbdb5d8f3?pid=9b5c99546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国家急难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他平素所积累的品行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，有国士的风范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况且李陵带领不满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五千步兵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，深入匈奴腹地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抵挡敌人数万军队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李陵自身虽然失败而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陷于敌手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但是他所摧毁创伤敌人的战绩也足以扬威于天下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他没有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赴死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应当是想寻找合适的机会报答汉室的恩德吧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武帝认为司马迁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信口胡说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便对司马迁施以腐刑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。过了很久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武帝后悔当初没有派兵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救李陵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武帝派遣公孙敖率兵深入匈奴腹地去接李陵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公孙敖的军队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无功而返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，便上奏说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据擒获的匈奴俘虏说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李陵教单于训练军队以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防备汉军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于是武帝下令将李陵家灭族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。不久听说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是投降匈奴的汉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朝将领李绪所为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，并非李陵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李陵派人刺杀李绪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大阏氏要杀李陵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3_4#bbdb5d8f3?pid=9b5c99546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单于将他藏在北方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直到大阏氏死后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，李陵才回到王庭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单于将自己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的女儿嫁给李陵为妻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封其为右校王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，他与卫律都受到尊重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并握有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权力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。卫律经常在单于身边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李陵则在王庭之外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有大事才到王庭议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。（征和三年）三月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汉武帝派遣李广利率七万人从五原郡出塞，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进攻匈奴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匈奴方面派遣大将与李陵一起率领三万多骑兵追击汉军，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双方辗转作战九天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3_5#bbdb5d8f3?pid=9b5c99546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材料二: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李陵投降匈奴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，他的罪行相当显著而无法掩饰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如果说他孤军奋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战没有后援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，可是率领五千步兵出塞作战，是李陵自己炫耀勇力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不是汉武帝下命令而他无法推辞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。李陵家被灭族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将罪过推到李绪身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；等到后来李广利征讨匈奴，李陵率领三万多骑兵追击汉军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双方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辗转作战九天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，这也要将罪过归于李绪吗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如果说李陵是受到匈奴单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于的控制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，不得不追击汉军，四处转战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难道匈奴就没有其他可信之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人了吗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？假如李陵有两面讨好的心思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那么单于又怎么能信任李陵而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3_5#bbdb5d8f3?pid=9b5c99546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委以重兵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，让他深入腹地与汉军将领相持呢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司马迁不遗余力地为李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陵掩饰过错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，又喋喋不休地称道其祖父李广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以赞颂其家族的世代勋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来保全李陵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身为将领却向敌军投降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投降以后又为新主效死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作战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，即使想要洗涤自己身上的污点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可已经染黑的白布不可能重新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变白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大节已经沦丧，那么其余的都没法洗干净了。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李陵说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我是想得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到一个适当的机会来报答汉朝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只不过是见到苏武义举感到惭愧而为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自己辩解罢了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他的背叛，本来就不是司马迁所能掩饰的。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7_1#fc6b25f44?sp=1&amp;pid=c717787d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下列各项中，对加点词语的用法归类，正确的一项是（3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8_1#fc6b25f44.bracket?pid=c717787dc&amp;color=0,0,0&amp;vpa=3&amp;vtp=1"/>
          <p:cNvSpPr/>
          <p:nvPr/>
        </p:nvSpPr>
        <p:spPr>
          <a:xfrm>
            <a:off x="105924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7_2#fc6b25f44?pid=c717787dc&amp;color=0,0,0&amp;vtp=1&amp;bbb=1&amp;hb=1"/>
          <p:cNvSpPr/>
          <p:nvPr/>
        </p:nvSpPr>
        <p:spPr>
          <a:xfrm>
            <a:off x="612648" y="10845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宜皆降之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尽归汉使路充国等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单于壮其节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④栗深林兮惊层巅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⑤反欲斗两主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天雨雪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，武卧啮雪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范增数目项王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武能网纺缴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00" b="0" i="0" kern="0" spc="-999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檠弓弩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惠等哭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，舆归营</a:t>
            </a:r>
            <a:endParaRPr lang="en-US" altLang="zh-CN" sz="2800" dirty="0"/>
          </a:p>
        </p:txBody>
      </p:sp>
      <p:sp>
        <p:nvSpPr>
          <p:cNvPr id="5" name="QC_3_BD.7_3#fc6b25f44.choices?pid=c717787dc&amp;color=0,0,0&amp;vtp=1&amp;bbb=1"/>
          <p:cNvSpPr/>
          <p:nvPr/>
        </p:nvSpPr>
        <p:spPr>
          <a:xfrm>
            <a:off x="612648" y="3065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①②③/④⑤⑥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⑦⑧⑨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①②④⑤/③/⑥⑦⑧⑨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①④⑦/②③⑥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⑤⑧⑨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①⑤⑥/②⑦⑧⑨/③④</a:t>
            </a:r>
            <a:endParaRPr lang="en-US" altLang="zh-CN" sz="2800" dirty="0"/>
          </a:p>
        </p:txBody>
      </p:sp>
      <p:sp>
        <p:nvSpPr>
          <p:cNvPr id="6" name="QC_3_BD.7_2#fc6b25f44?pid=c717787dc&amp;color=0,0,0&amp;vtp=1&amp;bbb=1&amp;hb=1&amp;zzd= 1"/>
          <p:cNvSpPr/>
          <p:nvPr/>
        </p:nvSpPr>
        <p:spPr>
          <a:xfrm>
            <a:off x="1838230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7_2#fc6b25f44?pid=c717787dc&amp;color=0,0,0&amp;vtp=1&amp;bbb=1&amp;hb=1&amp;zzd= 1"/>
          <p:cNvSpPr/>
          <p:nvPr/>
        </p:nvSpPr>
        <p:spPr>
          <a:xfrm>
            <a:off x="3438430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7_2#fc6b25f44?pid=c717787dc&amp;color=0,0,0&amp;vtp=1&amp;bbb=1&amp;hb=1&amp;zzd= 1"/>
          <p:cNvSpPr/>
          <p:nvPr/>
        </p:nvSpPr>
        <p:spPr>
          <a:xfrm>
            <a:off x="7172230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7_2#fc6b25f44?pid=c717787dc&amp;color=0,0,0&amp;vtp=1&amp;bbb=1&amp;hb=1&amp;zzd= 1"/>
          <p:cNvSpPr/>
          <p:nvPr/>
        </p:nvSpPr>
        <p:spPr>
          <a:xfrm>
            <a:off x="8772430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7_2#fc6b25f44?pid=c717787dc&amp;color=0,0,0&amp;vtp=1&amp;bbb=1&amp;hb=1&amp;zzd= 2"/>
          <p:cNvSpPr/>
          <p:nvPr/>
        </p:nvSpPr>
        <p:spPr>
          <a:xfrm>
            <a:off x="1838230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7_2#fc6b25f44?pid=c717787dc&amp;color=0,0,0&amp;vtp=1&amp;bbb=1&amp;hb=1&amp;zzd= 2"/>
          <p:cNvSpPr/>
          <p:nvPr/>
        </p:nvSpPr>
        <p:spPr>
          <a:xfrm>
            <a:off x="3794030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7_2#fc6b25f44?pid=c717787dc&amp;color=0,0,0&amp;vtp=1&amp;bbb=1&amp;hb=1&amp;zzd= 2"/>
          <p:cNvSpPr/>
          <p:nvPr/>
        </p:nvSpPr>
        <p:spPr>
          <a:xfrm>
            <a:off x="7883430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7_2#fc6b25f44?pid=c717787dc&amp;color=0,0,0&amp;vtp=1&amp;bbb=1&amp;hb=1&amp;zzd= 2"/>
          <p:cNvSpPr/>
          <p:nvPr/>
        </p:nvSpPr>
        <p:spPr>
          <a:xfrm>
            <a:off x="771430" y="30530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7_2#fc6b25f44?pid=c717787dc&amp;color=0,0,0&amp;vtp=1&amp;bbb=1&amp;hb=1&amp;zzd= 3"/>
          <p:cNvSpPr/>
          <p:nvPr/>
        </p:nvSpPr>
        <p:spPr>
          <a:xfrm>
            <a:off x="3794030" y="30530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9_1#fc6b25f44?pid=c717787dc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①②④⑤为使动用法：降，使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投降；归，使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回归；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栗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战栗；斗，使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相斗。③为意动用法：壮，认为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豪壮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⑥⑦⑧⑨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为名词作动词：雨，下；目，递眼色；檠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用檠矫正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弓弩）；舆，用车载送。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0_1#4a8fe4378?pid=c717787dc&amp;color=0,0,0&amp;vtp=1&amp;bt=1&amp;bbb=1&amp;h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下列各组句子中，加点虚词的意义和用法相同的一组是（3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1_1#4a8fe4378.bracket?pid=c717787dc&amp;color=0,0,0&amp;vpa=4&amp;vtp=1"/>
          <p:cNvSpPr/>
          <p:nvPr/>
        </p:nvSpPr>
        <p:spPr>
          <a:xfrm>
            <a:off x="110242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0_2#4a8fe4378?bid=1&amp;pid=c717787dc&amp;htil=1&amp;color=0,0,0&amp;vtp=1"/>
          <p:cNvSpPr/>
          <p:nvPr/>
        </p:nvSpPr>
        <p:spPr>
          <a:xfrm>
            <a:off x="1606423" y="1158177"/>
            <a:ext cx="5486400" cy="19278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乃遣武</a:t>
            </a:r>
            <a:r>
              <a:rPr lang="en-US" altLang="zh-CN" sz="100" b="0" i="0" kern="0" spc="-999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&lt;zzd&gt;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100" b="0" i="0" kern="0" spc="-999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&lt;/zzd</a:t>
            </a:r>
            <a:r>
              <a:rPr lang="en-US" altLang="zh-CN" sz="100" b="0" i="0" kern="0" spc="-999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&gt;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中郎将使持节送匈奴使留在汉者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翌日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00" b="0" i="0" kern="0" spc="-999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&lt;zzd&gt;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100" b="0" i="0" kern="0" spc="-999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&lt;/zzd</a:t>
            </a:r>
            <a:r>
              <a:rPr lang="en-US" altLang="zh-CN" sz="100" b="0" i="0" kern="0" spc="-999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&gt;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资政殿学士行</a:t>
            </a:r>
            <a:endParaRPr lang="en-US" altLang="zh-CN" sz="2800" dirty="0"/>
          </a:p>
        </p:txBody>
      </p:sp>
      <p:sp>
        <p:nvSpPr>
          <p:cNvPr id="5" name="QC_3_BD.10_3#4a8fe4378?bid=2&amp;pid=c717787dc&amp;htil=1&amp;color=0,0,0&amp;vtp=1"/>
          <p:cNvSpPr/>
          <p:nvPr/>
        </p:nvSpPr>
        <p:spPr>
          <a:xfrm>
            <a:off x="7008686" y="1798257"/>
            <a:ext cx="4571321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因厚赂单于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君因我降</a:t>
            </a:r>
            <a:endParaRPr lang="en-US" altLang="zh-CN" sz="2800" dirty="0"/>
          </a:p>
        </p:txBody>
      </p:sp>
      <p:sp>
        <p:nvSpPr>
          <p:cNvPr id="6" name="QC_3_BD.10_4#4a8fe4378?bid=3&amp;pid=c717787dc&amp;htil=1&amp;color=0,0,0&amp;vtp=1"/>
          <p:cNvSpPr/>
          <p:nvPr/>
        </p:nvSpPr>
        <p:spPr>
          <a:xfrm>
            <a:off x="1522286" y="3771911"/>
            <a:ext cx="5486400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陵与卫律之罪上通于天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则与一生彘肩</a:t>
            </a:r>
            <a:endParaRPr lang="en-US" altLang="zh-CN" sz="2800" dirty="0"/>
          </a:p>
        </p:txBody>
      </p:sp>
      <p:sp>
        <p:nvSpPr>
          <p:cNvPr id="7" name="QC_3_BD.10_5#4a8fe4378?bid=4&amp;pid=c717787dc&amp;htil=1&amp;color=0,0,0&amp;vtp=1"/>
          <p:cNvSpPr/>
          <p:nvPr/>
        </p:nvSpPr>
        <p:spPr>
          <a:xfrm>
            <a:off x="7029324" y="3771911"/>
            <a:ext cx="455068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惶恐饮药而死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单于视左右而惊</a:t>
            </a:r>
            <a:endParaRPr lang="en-US" altLang="zh-CN" sz="2800" dirty="0"/>
          </a:p>
        </p:txBody>
      </p:sp>
      <p:sp>
        <p:nvSpPr>
          <p:cNvPr id="8" name="QC_3_BD.10_2#4a8fe4378?bid=1&amp;pid=c717787dc&amp;htil=1&amp;color=0,0,0&amp;vtp=1"/>
          <p:cNvSpPr/>
          <p:nvPr/>
        </p:nvSpPr>
        <p:spPr>
          <a:xfrm>
            <a:off x="612648" y="1861757"/>
            <a:ext cx="5486400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9" name="SystemAddBraceShape"/>
          <p:cNvSpPr/>
          <p:nvPr/>
        </p:nvSpPr>
        <p:spPr>
          <a:xfrm>
            <a:off x="1288923" y="1412177"/>
            <a:ext cx="165100" cy="153924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0_3#4a8fe4378?bid=2&amp;pid=c717787dc&amp;htil=1&amp;color=0,0,0&amp;vtp=1"/>
          <p:cNvSpPr/>
          <p:nvPr/>
        </p:nvSpPr>
        <p:spPr>
          <a:xfrm>
            <a:off x="6099048" y="2181797"/>
            <a:ext cx="5480958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6754685" y="2052257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0_4#4a8fe4378?bid=3&amp;pid=c717787dc&amp;htil=1&amp;color=0,0,0&amp;vtp=1"/>
          <p:cNvSpPr/>
          <p:nvPr/>
        </p:nvSpPr>
        <p:spPr>
          <a:xfrm>
            <a:off x="612648" y="4155451"/>
            <a:ext cx="5486400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13" name="SystemAddBraceShape"/>
          <p:cNvSpPr/>
          <p:nvPr/>
        </p:nvSpPr>
        <p:spPr>
          <a:xfrm>
            <a:off x="1268286" y="402591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10_5#4a8fe4378?bid=4&amp;pid=c717787dc&amp;htil=1&amp;color=0,0,0&amp;vtp=1"/>
          <p:cNvSpPr/>
          <p:nvPr/>
        </p:nvSpPr>
        <p:spPr>
          <a:xfrm>
            <a:off x="6099048" y="4155451"/>
            <a:ext cx="5480958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15" name="SystemAddBraceShape"/>
          <p:cNvSpPr/>
          <p:nvPr/>
        </p:nvSpPr>
        <p:spPr>
          <a:xfrm>
            <a:off x="6775323" y="402591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3_BD.10_2#4a8fe4378?bid=1&amp;pid=c717787dc&amp;htil=1&amp;color=0,0,0&amp;vtp=1&amp;zzd= 1"/>
          <p:cNvSpPr/>
          <p:nvPr/>
        </p:nvSpPr>
        <p:spPr>
          <a:xfrm>
            <a:off x="2832005" y="18109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3_BD.10_2#4a8fe4378?bid=1&amp;pid=c717787dc&amp;htil=1&amp;color=0,0,0&amp;vtp=1&amp;zzd= 3"/>
          <p:cNvSpPr/>
          <p:nvPr/>
        </p:nvSpPr>
        <p:spPr>
          <a:xfrm>
            <a:off x="2565305" y="31114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C_3_BD.10_3#4a8fe4378?bid=2&amp;pid=c717787dc&amp;htil=1&amp;color=0,0,0&amp;vtp=1&amp;zzd= 1"/>
          <p:cNvSpPr/>
          <p:nvPr/>
        </p:nvSpPr>
        <p:spPr>
          <a:xfrm>
            <a:off x="7167468" y="24586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C_3_BD.10_3#4a8fe4378?bid=2&amp;pid=c717787dc&amp;htil=1&amp;color=0,0,0&amp;vtp=1&amp;zzd= 2"/>
          <p:cNvSpPr/>
          <p:nvPr/>
        </p:nvSpPr>
        <p:spPr>
          <a:xfrm>
            <a:off x="7523068" y="31190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C_3_BD.10_4#4a8fe4378?bid=3&amp;pid=c717787dc&amp;htil=1&amp;color=0,0,0&amp;vtp=1&amp;zzd= 1"/>
          <p:cNvSpPr/>
          <p:nvPr/>
        </p:nvSpPr>
        <p:spPr>
          <a:xfrm>
            <a:off x="2036668" y="443231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C_3_BD.10_4#4a8fe4378?bid=3&amp;pid=c717787dc&amp;htil=1&amp;color=0,0,0&amp;vtp=1&amp;zzd= 2"/>
          <p:cNvSpPr/>
          <p:nvPr/>
        </p:nvSpPr>
        <p:spPr>
          <a:xfrm>
            <a:off x="2036668" y="509271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C_3_BD.10_5#4a8fe4378?bid=4&amp;pid=c717787dc&amp;htil=1&amp;color=0,0,0&amp;vtp=1&amp;zzd= 1"/>
          <p:cNvSpPr/>
          <p:nvPr/>
        </p:nvSpPr>
        <p:spPr>
          <a:xfrm>
            <a:off x="8610505" y="443231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C_3_BD.10_5#4a8fe4378?bid=4&amp;pid=c717787dc&amp;htil=1&amp;color=0,0,0&amp;vtp=1&amp;zzd= 2"/>
          <p:cNvSpPr/>
          <p:nvPr/>
        </p:nvSpPr>
        <p:spPr>
          <a:xfrm>
            <a:off x="8966105" y="509271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12_1#4a8fe4378?pid=c717787dc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A项，均为介词，凭借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的身份。B项，介词，趁机/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介词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。C项，连词，和，跟，同/动词，给予。D项，连词，表修饰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，表顺承。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91fb0255f?sp=1&amp;pid=c717787d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下列句式归类正确的一项是（3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4_1#91fb0255f.bracket?pid=c717787dc&amp;color=0,0,0&amp;vpa=5&amp;vtp=1"/>
          <p:cNvSpPr/>
          <p:nvPr/>
        </p:nvSpPr>
        <p:spPr>
          <a:xfrm>
            <a:off x="6668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3_2#91fb0255f?pid=c717787dc&amp;color=0,0,0&amp;vtp=1&amp;bbb=1&amp;hb=1"/>
          <p:cNvSpPr/>
          <p:nvPr/>
        </p:nvSpPr>
        <p:spPr>
          <a:xfrm>
            <a:off x="612648" y="10845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①乃遣武以中郎将使持节送匈奴使留在汉者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②何以汝为见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见犯乃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，重负国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④子卿尚复谁为乎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⑤信义安所见乎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⑥缑王等皆死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虞常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生得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⑦皆为陛下所成就</a:t>
            </a:r>
            <a:endParaRPr lang="en-US" altLang="zh-CN" sz="2800" dirty="0"/>
          </a:p>
        </p:txBody>
      </p:sp>
      <p:sp>
        <p:nvSpPr>
          <p:cNvPr id="5" name="QC_3_BD.13_3#91fb0255f.choices?pid=c717787dc&amp;color=0,0,0&amp;vtp=1&amp;bbb=1"/>
          <p:cNvSpPr/>
          <p:nvPr/>
        </p:nvSpPr>
        <p:spPr>
          <a:xfrm>
            <a:off x="612648" y="3065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①/②④⑤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③⑥⑦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①②③/④⑤/⑥⑦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①⑥/②④⑤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③⑦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①③/④⑤/②⑥⑦</a:t>
            </a:r>
            <a:endParaRPr lang="en-US" altLang="zh-CN" sz="2800" dirty="0"/>
          </a:p>
        </p:txBody>
      </p:sp>
      <p:sp>
        <p:nvSpPr>
          <p:cNvPr id="6" name="QC_3_AS.15_1#91fb0255f?pid=c717787dc&amp;color=0,0,0&amp;vtp=1&amp;bbb=1"/>
          <p:cNvSpPr/>
          <p:nvPr/>
        </p:nvSpPr>
        <p:spPr>
          <a:xfrm>
            <a:off x="612648" y="44119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①是定语后置句，②④⑤是宾语前置句，③⑥⑦是被动句。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6_1#c7ce68c25?pid=c717787d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7_1#c7ce68c25.bracket?pid=c717787dc&amp;color=0,0,0&amp;vpa=6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6_2#c7ce68c25.choices?pid=c717787dc&amp;color=0,0,0&amp;vtp=1&amp;bbb=1&amp;hb=1"/>
          <p:cNvSpPr/>
          <p:nvPr/>
        </p:nvSpPr>
        <p:spPr>
          <a:xfrm>
            <a:off x="612648" y="10845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“反欲斗两主”中的“斗”与“舞幽壑之潜蛟”（《赤壁赋》）中的“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舞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用法不同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“扶辇下除”与“以兴利除弊”（《答司马谏议书》）中的“除”意思不同。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“如惠语以让单于”与成语“当仁不让”中的“让”意思不同。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“素与副张胜相知”与“可以调素琴，阅金经”（《陋室铭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“素”含义不同。</a:t>
            </a:r>
            <a:endParaRPr lang="en-US" altLang="zh-CN" sz="2800" dirty="0"/>
          </a:p>
        </p:txBody>
      </p:sp>
      <p:sp>
        <p:nvSpPr>
          <p:cNvPr id="5" name="QC_3_AS.18_1#c7ce68c25?pid=c717787dc&amp;color=0,0,0&amp;vtp=1&amp;bbb=1"/>
          <p:cNvSpPr/>
          <p:nvPr/>
        </p:nvSpPr>
        <p:spPr>
          <a:xfrm>
            <a:off x="612648" y="49834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A项，用法相同，都是动词的使动用法，使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相斗/使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起舞。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6666</Words>
  <Application>WPS 演示</Application>
  <PresentationFormat>宽屏</PresentationFormat>
  <Paragraphs>385</Paragraphs>
  <Slides>36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0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2025-04-01T08:49:00Z</dcterms:created>
  <dcterms:modified xsi:type="dcterms:W3CDTF">2025-09-02T09:34:26Z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72EFE6053CBF49CF9D08D921B651BC60_12</vt:lpwstr>
  </property>
  <property fmtid="{D5CDD505-2E9C-101B-9397-08002B2CF9AE}" pid="3" name="KSOProductBuildVer">
    <vt:lpwstr>2052-12.1.0.22529</vt:lpwstr>
  </property>
</Properties>
</file>